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ppt/media/image2.jpeg" ContentType="image/jpeg"/>
  <Override PartName="/ppt/media/image3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E8D2C7C-D6B1-4A52-9CC8-61A4DEDD5B4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9F5E7B9-3A2A-406E-AF72-07DBB17AA3A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19A5454-DCBD-4A7F-B587-472EB381C94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8E498A-5795-4B7A-A7D9-4AFCC811B35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79C2DA4-6F0B-49B1-82A6-CD1C24555D3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50E11E-CCE1-4140-A93C-0F6C844F5F2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499667-DBAC-43E5-BBAC-F16F7AF88ED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0F5C11-990F-44F4-83C2-06EFA74CADA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4F1A1E6-CBEF-4053-9304-0D3CB490E71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18FCA7-1286-4338-89D1-53277E3B370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3F7467-4A7C-4E2F-87EF-31D77D8FD8C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BF172B-F190-4FB0-8C47-41F5E8C86B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FEDA57D-2039-4B88-A5E2-B1C488D5089C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Фон Презентации Медицина Изображения – скачать бесплатно на Freepik"/>
          <p:cNvPicPr/>
          <p:nvPr/>
        </p:nvPicPr>
        <p:blipFill>
          <a:blip r:embed="rId1"/>
          <a:stretch/>
        </p:blipFill>
        <p:spPr>
          <a:xfrm>
            <a:off x="0" y="0"/>
            <a:ext cx="12191760" cy="6912360"/>
          </a:xfrm>
          <a:prstGeom prst="rect">
            <a:avLst/>
          </a:prstGeom>
          <a:ln w="0">
            <a:noFill/>
          </a:ln>
        </p:spPr>
      </p:pic>
      <p:sp>
        <p:nvSpPr>
          <p:cNvPr id="42" name="Заголовок 1"/>
          <p:cNvSpPr/>
          <p:nvPr/>
        </p:nvSpPr>
        <p:spPr>
          <a:xfrm>
            <a:off x="199440" y="196200"/>
            <a:ext cx="11811960" cy="53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3100" spc="-1" strike="noStrike">
                <a:solidFill>
                  <a:srgbClr val="0000ff"/>
                </a:solidFill>
                <a:latin typeface="Times New Roman"/>
                <a:ea typeface="Times New Roman"/>
              </a:rPr>
              <a:t>Министерство здравоохранения Свердловской области </a:t>
            </a:r>
            <a:endParaRPr b="0" lang="ru-RU" sz="3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Box 5"/>
          <p:cNvSpPr/>
          <p:nvPr/>
        </p:nvSpPr>
        <p:spPr>
          <a:xfrm>
            <a:off x="0" y="640440"/>
            <a:ext cx="121917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Профилактика коррупции в благотворительной деятельности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Капля 7"/>
          <p:cNvSpPr/>
          <p:nvPr/>
        </p:nvSpPr>
        <p:spPr>
          <a:xfrm>
            <a:off x="223200" y="2284200"/>
            <a:ext cx="2817720" cy="2099880"/>
          </a:xfrm>
          <a:prstGeom prst="teardrop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5" name="TextBox 14"/>
          <p:cNvSpPr/>
          <p:nvPr/>
        </p:nvSpPr>
        <p:spPr>
          <a:xfrm>
            <a:off x="394200" y="2374200"/>
            <a:ext cx="2542320" cy="173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Граждане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 юридические лица вправе беспрепятственно и свободно осуществлять благотворительную и добровольческую (волонтерскую) деятельность на основе добровольности и свободы выбора ее целей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Box 8"/>
          <p:cNvSpPr/>
          <p:nvPr/>
        </p:nvSpPr>
        <p:spPr>
          <a:xfrm>
            <a:off x="2538720" y="2163240"/>
            <a:ext cx="49356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1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Капля 15"/>
          <p:cNvSpPr/>
          <p:nvPr/>
        </p:nvSpPr>
        <p:spPr>
          <a:xfrm>
            <a:off x="140040" y="4542480"/>
            <a:ext cx="2900880" cy="2301840"/>
          </a:xfrm>
          <a:prstGeom prst="teardrop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8" name="TextBox 11"/>
          <p:cNvSpPr/>
          <p:nvPr/>
        </p:nvSpPr>
        <p:spPr>
          <a:xfrm>
            <a:off x="2474640" y="4384440"/>
            <a:ext cx="49356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2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Box 16"/>
          <p:cNvSpPr/>
          <p:nvPr/>
        </p:nvSpPr>
        <p:spPr>
          <a:xfrm>
            <a:off x="350280" y="4612320"/>
            <a:ext cx="2655000" cy="209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Благотворительные пожертвования в форме безвозмездной передачи движимого и недвижимого имущества осуществляются только при наличии договора в письменной форме и документов, необходимых для их постановки на бухгалтерский учет    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(акт приема-передачи,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накладная)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Капля 17"/>
          <p:cNvSpPr/>
          <p:nvPr/>
        </p:nvSpPr>
        <p:spPr>
          <a:xfrm flipH="1">
            <a:off x="3354840" y="4513320"/>
            <a:ext cx="2906280" cy="2331000"/>
          </a:xfrm>
          <a:prstGeom prst="teardrop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1" name="TextBox 18"/>
          <p:cNvSpPr/>
          <p:nvPr/>
        </p:nvSpPr>
        <p:spPr>
          <a:xfrm>
            <a:off x="3390120" y="4384440"/>
            <a:ext cx="49356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3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TextBox 19"/>
          <p:cNvSpPr/>
          <p:nvPr/>
        </p:nvSpPr>
        <p:spPr>
          <a:xfrm>
            <a:off x="3352680" y="4500360"/>
            <a:ext cx="2809800" cy="227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Оформление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договора пожертвования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и/или заявления о пожертвовании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является обязательным в целях подтверждения факта, что имущество, в том числе денежные средства, было передано учреждению безвозмездно и добровольно,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 учреждение не допустило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незаконный сбор средств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 исполнило цели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пожертвования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Капля 20"/>
          <p:cNvSpPr/>
          <p:nvPr/>
        </p:nvSpPr>
        <p:spPr>
          <a:xfrm flipH="1">
            <a:off x="3340800" y="2286360"/>
            <a:ext cx="2627640" cy="2099880"/>
          </a:xfrm>
          <a:prstGeom prst="teardrop">
            <a:avLst>
              <a:gd name="adj" fmla="val 1000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4" name="TextBox 21"/>
          <p:cNvSpPr/>
          <p:nvPr/>
        </p:nvSpPr>
        <p:spPr>
          <a:xfrm>
            <a:off x="3476520" y="2374200"/>
            <a:ext cx="2350440" cy="191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 коррупционных проявлениях необходимо сообщать по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«телефону доверия» Министерства здравоохранения Свердловской области </a:t>
            </a:r>
            <a:br>
              <a:rPr sz="1200"/>
            </a:b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 вопросам противодействия коррупции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8 (343) 312-03-02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Box 22"/>
          <p:cNvSpPr/>
          <p:nvPr/>
        </p:nvSpPr>
        <p:spPr>
          <a:xfrm>
            <a:off x="3352680" y="2139120"/>
            <a:ext cx="49356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0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4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Рисунок 30" descr="135 706 рез. по запросу «Кардиограмма сердца» — изображения, стоковые  фотографии, трехмерные объекты и векторная графика | Shutterstock"/>
          <p:cNvPicPr/>
          <p:nvPr/>
        </p:nvPicPr>
        <p:blipFill>
          <a:blip r:embed="rId2"/>
          <a:srcRect l="0" t="0" r="0" b="7505"/>
          <a:stretch/>
        </p:blipFill>
        <p:spPr>
          <a:xfrm>
            <a:off x="6064560" y="1613520"/>
            <a:ext cx="5657400" cy="2466720"/>
          </a:xfrm>
          <a:prstGeom prst="rect">
            <a:avLst/>
          </a:prstGeom>
          <a:ln w="0">
            <a:noFill/>
          </a:ln>
        </p:spPr>
      </p:pic>
      <p:pic>
        <p:nvPicPr>
          <p:cNvPr id="57" name="Рисунок 25" descr="Пнг Айболит 31 фото"/>
          <p:cNvPicPr/>
          <p:nvPr/>
        </p:nvPicPr>
        <p:blipFill>
          <a:blip r:embed="rId3"/>
          <a:stretch/>
        </p:blipFill>
        <p:spPr>
          <a:xfrm flipH="1">
            <a:off x="9186840" y="2751480"/>
            <a:ext cx="2933280" cy="4106160"/>
          </a:xfrm>
          <a:prstGeom prst="rect">
            <a:avLst/>
          </a:prstGeom>
          <a:ln w="0">
            <a:noFill/>
          </a:ln>
        </p:spPr>
      </p:pic>
      <p:sp>
        <p:nvSpPr>
          <p:cNvPr id="58" name="TextBox 31"/>
          <p:cNvSpPr/>
          <p:nvPr/>
        </p:nvSpPr>
        <p:spPr>
          <a:xfrm>
            <a:off x="8239320" y="1823400"/>
            <a:ext cx="3673800" cy="100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ff"/>
                </a:solidFill>
                <a:latin typeface="Times New Roman"/>
                <a:ea typeface="Times New Roman"/>
              </a:rPr>
              <a:t>5 сентября – Международный день благотворительности!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ff"/>
                </a:solidFill>
                <a:latin typeface="Times New Roman"/>
                <a:ea typeface="Times New Roman"/>
              </a:rPr>
              <a:t>Праздник введен в 2013 году по инициативе Генеральной Ассамблеи ООН.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Прямоугольник 28"/>
          <p:cNvSpPr/>
          <p:nvPr/>
        </p:nvSpPr>
        <p:spPr>
          <a:xfrm>
            <a:off x="394200" y="1163160"/>
            <a:ext cx="5688720" cy="100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0000ff"/>
                </a:solidFill>
                <a:latin typeface="Times New Roman"/>
                <a:ea typeface="Times New Roman"/>
              </a:rPr>
              <a:t>В России существует огромное количество фондов, каждому из которых можно сделать пожертвование. 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500" spc="-1" strike="noStrike">
                <a:solidFill>
                  <a:srgbClr val="0000ff"/>
                </a:solidFill>
                <a:latin typeface="Times New Roman"/>
                <a:ea typeface="Times New Roman"/>
              </a:rPr>
              <a:t>Такое разнообразие делает благотворительность </a:t>
            </a:r>
            <a:br>
              <a:rPr sz="1500"/>
            </a:br>
            <a:r>
              <a:rPr b="1" lang="ru-RU" sz="1500" spc="-1" strike="noStrike">
                <a:solidFill>
                  <a:srgbClr val="0000ff"/>
                </a:solidFill>
                <a:latin typeface="Times New Roman"/>
                <a:ea typeface="Times New Roman"/>
              </a:rPr>
              <a:t>в России не только благородным, но и продуктивным делом.</a:t>
            </a:r>
            <a:endParaRPr b="0" lang="ru-RU" sz="1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Application>LibreOffice/7.5.2.2$Windows_X86_64 LibreOffice_project/53bb9681a964705cf672590721dbc85eb4d0c3a2</Application>
  <AppVersion>15.0000</AppVersion>
  <Words>184</Words>
  <Paragraphs>26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2024-07-03T05:35:14Z</dcterms:created>
  <dc:creator>Овчинникова Елена Александровна</dc:creator>
  <dc:description/>
  <dc:language>ru-RU</dc:language>
  <cp:lastModifiedBy>Максимова Вероника Дмитриевна</cp:lastModifiedBy>
  <cp:lastPrinted>2024-10-30T11:16:20Z</cp:lastPrinted>
  <dcterms:modified xsi:type="dcterms:W3CDTF">2024-10-30T13:19:54Z</dcterms:modified>
  <cp:revision>49</cp:revision>
  <dc:subject/>
  <dc:title>Министерство социальной политики Свердловской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